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9" r:id="rId6"/>
    <p:sldId id="257" r:id="rId7"/>
    <p:sldId id="258" r:id="rId8"/>
    <p:sldId id="270" r:id="rId9"/>
    <p:sldId id="259" r:id="rId10"/>
    <p:sldId id="265" r:id="rId11"/>
    <p:sldId id="271" r:id="rId12"/>
    <p:sldId id="272" r:id="rId13"/>
    <p:sldId id="264" r:id="rId14"/>
    <p:sldId id="274" r:id="rId15"/>
    <p:sldId id="276" r:id="rId16"/>
    <p:sldId id="277" r:id="rId17"/>
    <p:sldId id="278" r:id="rId18"/>
    <p:sldId id="275" r:id="rId19"/>
    <p:sldId id="263" r:id="rId20"/>
    <p:sldId id="268" r:id="rId21"/>
    <p:sldId id="279" r:id="rId22"/>
    <p:sldId id="266" r:id="rId23"/>
    <p:sldId id="267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FF"/>
    <a:srgbClr val="CC9900"/>
    <a:srgbClr val="FF7C8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4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0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11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16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27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05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66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82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66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4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9F9A-39C0-4515-B229-DA203E8AC56D}" type="datetimeFigureOut">
              <a:rPr lang="pl-PL" smtClean="0"/>
              <a:t>2022-02-10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A04B-0FBC-46D0-96B6-E45A5C27E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8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4932"/>
            <a:ext cx="9144000" cy="2387600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ROLA ŚNIADANIA </a:t>
            </a:r>
            <a:b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W ŻYWIENIU DZIECI </a:t>
            </a:r>
            <a:endParaRPr lang="pl-PL" sz="72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4513"/>
            <a:ext cx="9525000" cy="3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Śniadanie powinno składać się z: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71600"/>
            <a:ext cx="11109960" cy="5486399"/>
          </a:xfrm>
        </p:spPr>
        <p:txBody>
          <a:bodyPr/>
          <a:lstStyle/>
          <a:p>
            <a:r>
              <a:rPr lang="pl-PL" sz="3600" b="1" dirty="0" smtClean="0">
                <a:solidFill>
                  <a:srgbClr val="FF0066"/>
                </a:solidFill>
              </a:rPr>
              <a:t>węglowodanów </a:t>
            </a:r>
            <a:r>
              <a:rPr lang="pl-PL" sz="3600" b="1" dirty="0">
                <a:solidFill>
                  <a:srgbClr val="FF0066"/>
                </a:solidFill>
              </a:rPr>
              <a:t>złożonych</a:t>
            </a:r>
            <a:r>
              <a:rPr lang="pl-PL" sz="3600" dirty="0"/>
              <a:t>, w postaci chleba, płatków zbożowych</a:t>
            </a:r>
            <a:r>
              <a:rPr lang="pl-PL" sz="3600" dirty="0" smtClean="0"/>
              <a:t>,</a:t>
            </a:r>
          </a:p>
          <a:p>
            <a:endParaRPr lang="pl-PL" sz="3600" dirty="0"/>
          </a:p>
          <a:p>
            <a:pPr marL="0" indent="0">
              <a:buNone/>
            </a:pPr>
            <a:endParaRPr lang="pl-PL" sz="3600" dirty="0" smtClean="0"/>
          </a:p>
          <a:p>
            <a:endParaRPr lang="pl-PL" sz="3600" dirty="0"/>
          </a:p>
          <a:p>
            <a:r>
              <a:rPr lang="pl-PL" sz="3600" b="1" dirty="0">
                <a:solidFill>
                  <a:srgbClr val="FF0066"/>
                </a:solidFill>
              </a:rPr>
              <a:t>białka </a:t>
            </a:r>
            <a:r>
              <a:rPr lang="pl-PL" sz="3600" dirty="0"/>
              <a:t>w postaci serów czy wędlin</a:t>
            </a:r>
            <a:r>
              <a:rPr lang="pl-PL" sz="3600" dirty="0" smtClean="0"/>
              <a:t>,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53" y="2168953"/>
            <a:ext cx="3969068" cy="177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33598"/>
            <a:ext cx="3992880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4693920"/>
            <a:ext cx="3657600" cy="195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0" y="4939775"/>
            <a:ext cx="3385660" cy="191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1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/>
          <a:lstStyle/>
          <a:p>
            <a:r>
              <a:rPr lang="pl-PL" b="1" dirty="0" smtClean="0">
                <a:solidFill>
                  <a:srgbClr val="FF0066"/>
                </a:solidFill>
              </a:rPr>
              <a:t>tłuszczy</a:t>
            </a:r>
            <a:r>
              <a:rPr lang="pl-PL" dirty="0" smtClean="0"/>
              <a:t> tutaj sprawdzi się olej roślinny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oraz </a:t>
            </a:r>
            <a:r>
              <a:rPr lang="pl-PL" b="1" dirty="0" smtClean="0">
                <a:solidFill>
                  <a:srgbClr val="FF0066"/>
                </a:solidFill>
              </a:rPr>
              <a:t>witamin i składników mineralnych</a:t>
            </a:r>
            <a:r>
              <a:rPr lang="pl-PL" dirty="0" smtClean="0"/>
              <a:t> pochodzących z warzyw lub owoców.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005840"/>
            <a:ext cx="1787843" cy="178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8" y="4287203"/>
            <a:ext cx="4551998" cy="232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7203"/>
            <a:ext cx="3712464" cy="230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110329"/>
            <a:ext cx="2804160" cy="15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8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pl-PL" dirty="0" smtClean="0"/>
              <a:t>w przypadku dzieci w skład śniadania powinny wchodzić również </a:t>
            </a:r>
            <a:r>
              <a:rPr lang="pl-PL" b="1" dirty="0" smtClean="0">
                <a:solidFill>
                  <a:srgbClr val="FF0066"/>
                </a:solidFill>
              </a:rPr>
              <a:t>produkty mleczne</a:t>
            </a:r>
            <a:r>
              <a:rPr lang="pl-PL" dirty="0" smtClean="0"/>
              <a:t>, które są źródłem wapnia.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98704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0"/>
            <a:ext cx="8031479" cy="6858000"/>
          </a:xfrm>
        </p:spPr>
      </p:pic>
    </p:spTree>
    <p:extLst>
      <p:ext uri="{BB962C8B-B14F-4D97-AF65-F5344CB8AC3E}">
        <p14:creationId xmlns:p14="http://schemas.microsoft.com/office/powerpoint/2010/main" val="19418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Bookman Old Style" panose="02050604050505020204" pitchFamily="18" charset="0"/>
              </a:rPr>
              <a:t>II śniadanie a pory roku</a:t>
            </a:r>
            <a:endParaRPr lang="pl-PL" sz="6000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12" y="1690688"/>
            <a:ext cx="6500469" cy="482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WIOSNA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13" y="1851595"/>
            <a:ext cx="6245573" cy="433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5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LATO</a:t>
            </a:r>
            <a:endParaRPr lang="pl-PL" sz="6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8" y="1825625"/>
            <a:ext cx="6484928" cy="461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6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5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JESIEŃ</a:t>
            </a:r>
            <a:endParaRPr lang="pl-PL" sz="55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00" y="1690688"/>
            <a:ext cx="6941018" cy="486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ZIMA </a:t>
            </a:r>
            <a:endParaRPr lang="pl-PL" sz="7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1825624"/>
            <a:ext cx="7650050" cy="475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57784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i="1" dirty="0">
                <a:solidFill>
                  <a:srgbClr val="3399FF"/>
                </a:solidFill>
                <a:latin typeface="Bookman Old Style" panose="02050604050505020204" pitchFamily="18" charset="0"/>
              </a:rPr>
              <a:t>Według licznych badań, spożywanie śniadań wpływa na lepszą koncentrację, zapamiętywanie, zdolność uczenia i rozwój </a:t>
            </a:r>
            <a:r>
              <a:rPr lang="pl-PL" sz="4000" i="1" dirty="0" smtClean="0">
                <a:solidFill>
                  <a:srgbClr val="3399FF"/>
                </a:solidFill>
                <a:latin typeface="Bookman Old Style" panose="02050604050505020204" pitchFamily="18" charset="0"/>
              </a:rPr>
              <a:t>intelektualny.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2921508"/>
            <a:ext cx="9243060" cy="36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2560320" cy="6172835"/>
          </a:xfrm>
        </p:spPr>
        <p:txBody>
          <a:bodyPr>
            <a:normAutofit/>
          </a:bodyPr>
          <a:lstStyle/>
          <a:p>
            <a: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Piramida</a:t>
            </a:r>
            <a:b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zdrowego </a:t>
            </a:r>
            <a:b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żywienia</a:t>
            </a:r>
            <a:endParaRPr lang="pl-PL" sz="3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0"/>
            <a:ext cx="9403080" cy="667948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39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6760" y="6583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latin typeface="Bookman Old Style" panose="02050604050505020204" pitchFamily="18" charset="0"/>
              </a:rPr>
              <a:t>Uczniowie, którzy </a:t>
            </a:r>
            <a:r>
              <a:rPr lang="pl-PL" sz="4000" b="1" u="sng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nie jedzą </a:t>
            </a:r>
            <a:r>
              <a:rPr lang="pl-PL" sz="4000" dirty="0" smtClean="0">
                <a:latin typeface="Bookman Old Style" panose="02050604050505020204" pitchFamily="18" charset="0"/>
              </a:rPr>
              <a:t>drugiego śniadania, częściej skarżą się na bóle głowy, złe samopoczucie, rozdrażnienie i konflikty z rówieśnikami, a także mają gorsze wyniki w nauce. 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8915" r="16133" b="40313"/>
          <a:stretch/>
        </p:blipFill>
        <p:spPr>
          <a:xfrm>
            <a:off x="2766060" y="3635611"/>
            <a:ext cx="6477000" cy="322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7" y="3977340"/>
            <a:ext cx="2880660" cy="28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4" y="103031"/>
            <a:ext cx="7838941" cy="4468969"/>
          </a:xfrm>
          <a:prstGeom prst="cloudCallout">
            <a:avLst>
              <a:gd name="adj1" fmla="val -69302"/>
              <a:gd name="adj2" fmla="val 42950"/>
            </a:avLst>
          </a:prstGeom>
        </p:spPr>
      </p:pic>
    </p:spTree>
    <p:extLst>
      <p:ext uri="{BB962C8B-B14F-4D97-AF65-F5344CB8AC3E}">
        <p14:creationId xmlns:p14="http://schemas.microsoft.com/office/powerpoint/2010/main" val="3537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405"/>
            <a:ext cx="1625600" cy="16256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40" y="65405"/>
            <a:ext cx="1610360" cy="161036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pl-PL" i="1" dirty="0">
                <a:solidFill>
                  <a:srgbClr val="FF7C80"/>
                </a:solidFill>
              </a:rPr>
              <a:t>Biorąc pod uwagę wszystkie korzyści wynikające ze spożywania śniadań, szczególnie te dotyczące wpływu na funkcjonowanie naszego mózgu, można z całą odpowiedzialnością powiedzieć, </a:t>
            </a:r>
            <a:r>
              <a:rPr lang="pl-PL" i="1" dirty="0" smtClean="0">
                <a:solidFill>
                  <a:srgbClr val="FF7C80"/>
                </a:solidFill>
              </a:rPr>
              <a:t>że</a:t>
            </a:r>
            <a:r>
              <a:rPr lang="pl-PL" i="1" dirty="0">
                <a:solidFill>
                  <a:srgbClr val="FF7C80"/>
                </a:solidFill>
              </a:rPr>
              <a:t> właściwie skomponowane śniadanie jest najważniejszym posiłkiem w ciągu całego dnia  i nie powinno być pomijane.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21333" r="10374" b="26445"/>
          <a:stretch/>
        </p:blipFill>
        <p:spPr>
          <a:xfrm>
            <a:off x="3992880" y="3817415"/>
            <a:ext cx="3855720" cy="30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1055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8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DZIĘKUJĘ ZA UWAGĘ </a:t>
            </a:r>
            <a:endParaRPr lang="pl-PL" sz="8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372143"/>
            <a:ext cx="1617817" cy="229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81" y="4682331"/>
            <a:ext cx="2857500" cy="16668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0152" y="6349206"/>
            <a:ext cx="1067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Prezentacje przygotowała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Danuta Szymaniak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r="5484" b="6696"/>
          <a:stretch/>
        </p:blipFill>
        <p:spPr>
          <a:xfrm>
            <a:off x="4172787" y="2215166"/>
            <a:ext cx="3846426" cy="397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1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7"/>
          <a:stretch/>
        </p:blipFill>
        <p:spPr>
          <a:xfrm>
            <a:off x="198120" y="0"/>
            <a:ext cx="11795760" cy="6858000"/>
          </a:xfrm>
        </p:spPr>
      </p:pic>
    </p:spTree>
    <p:extLst>
      <p:ext uri="{BB962C8B-B14F-4D97-AF65-F5344CB8AC3E}">
        <p14:creationId xmlns:p14="http://schemas.microsoft.com/office/powerpoint/2010/main" val="42068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81000"/>
            <a:ext cx="12192000" cy="54102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dirty="0" smtClean="0">
                <a:latin typeface="Bookman Old Style" panose="02050604050505020204" pitchFamily="18" charset="0"/>
              </a:rPr>
              <a:t>Według </a:t>
            </a:r>
            <a:r>
              <a:rPr lang="pl-PL" sz="3200" dirty="0">
                <a:latin typeface="Bookman Old Style" panose="02050604050505020204" pitchFamily="18" charset="0"/>
              </a:rPr>
              <a:t>zasad zdrowego żywienia Instytutu Żywności i Żywienia, każdego dnia powinniśmy </a:t>
            </a:r>
            <a:endParaRPr lang="pl-PL" sz="32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Bookman Old Style" panose="02050604050505020204" pitchFamily="18" charset="0"/>
              </a:rPr>
              <a:t>spożywać </a:t>
            </a:r>
            <a:r>
              <a:rPr lang="pl-PL" sz="3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4-5 posiłków </a:t>
            </a:r>
            <a:r>
              <a:rPr lang="pl-PL" sz="3200" dirty="0">
                <a:latin typeface="Bookman Old Style" panose="02050604050505020204" pitchFamily="18" charset="0"/>
              </a:rPr>
              <a:t>co </a:t>
            </a:r>
            <a:r>
              <a:rPr lang="pl-PL" sz="3200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3-4 godziny</a:t>
            </a:r>
            <a:r>
              <a:rPr lang="pl-PL" sz="32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4" y="2793264"/>
            <a:ext cx="7244715" cy="379191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0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0" y="563881"/>
            <a:ext cx="11719560" cy="222408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Taki rozkład posiłków przyczynia się do ograniczenia ilości przyjmowanych przekąsek, a także ułatwia utrzymanie prawidłowego poziomu cukru we krwi i właściwej masy ciała.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34" y="2506662"/>
            <a:ext cx="7053685" cy="43513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403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b="1" dirty="0" smtClean="0">
                <a:solidFill>
                  <a:schemeClr val="accent5">
                    <a:lumMod val="50000"/>
                  </a:schemeClr>
                </a:solidFill>
              </a:rPr>
              <a:t>Co to jest śniadanie ?</a:t>
            </a:r>
            <a:endParaRPr lang="pl-PL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75" y="1825625"/>
            <a:ext cx="2091965" cy="4874482"/>
          </a:xfrm>
        </p:spPr>
      </p:pic>
    </p:spTree>
    <p:extLst>
      <p:ext uri="{BB962C8B-B14F-4D97-AF65-F5344CB8AC3E}">
        <p14:creationId xmlns:p14="http://schemas.microsoft.com/office/powerpoint/2010/main" val="1341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accent5">
                    <a:lumMod val="50000"/>
                  </a:schemeClr>
                </a:solidFill>
              </a:rPr>
              <a:t>ŚNIADANIE jest :</a:t>
            </a:r>
            <a:endParaRPr lang="pl-PL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dirty="0"/>
              <a:t> </a:t>
            </a:r>
            <a:r>
              <a:rPr lang="pl-PL" sz="4400" dirty="0" smtClean="0"/>
              <a:t>pierwszym posiłkiem dnia ;</a:t>
            </a:r>
          </a:p>
          <a:p>
            <a:r>
              <a:rPr lang="pl-PL" sz="4400" dirty="0" smtClean="0"/>
              <a:t>spożywane w godzinach porannych;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0" y="3352800"/>
            <a:ext cx="5450840" cy="3628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ŚNIADANIE jest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najważniejszym spożywanym posiłkiem dla zdrowia i właściwego funkcjonowania organizmu; 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361146"/>
            <a:ext cx="8153400" cy="295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ŚNIADANIE DOSTARCZA ENERGII </a:t>
            </a:r>
            <a:endParaRPr lang="pl-PL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286794"/>
            <a:ext cx="6903720" cy="4080510"/>
          </a:xfrm>
        </p:spPr>
      </p:pic>
    </p:spTree>
    <p:extLst>
      <p:ext uri="{BB962C8B-B14F-4D97-AF65-F5344CB8AC3E}">
        <p14:creationId xmlns:p14="http://schemas.microsoft.com/office/powerpoint/2010/main" val="512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120</Words>
  <Application>Microsoft Office PowerPoint</Application>
  <PresentationFormat>Panoramiczny</PresentationFormat>
  <Paragraphs>40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Monotype Corsiva</vt:lpstr>
      <vt:lpstr>Motyw pakietu Office</vt:lpstr>
      <vt:lpstr>ROLA ŚNIADANIA  W ŻYWIENIU DZIECI </vt:lpstr>
      <vt:lpstr>Piramida   zdrowego    żywienia</vt:lpstr>
      <vt:lpstr>Prezentacja programu PowerPoint</vt:lpstr>
      <vt:lpstr>Prezentacja programu PowerPoint</vt:lpstr>
      <vt:lpstr>Taki rozkład posiłków przyczynia się do ograniczenia ilości przyjmowanych przekąsek, a także ułatwia utrzymanie prawidłowego poziomu cukru we krwi i właściwej masy ciała. </vt:lpstr>
      <vt:lpstr>Co to jest śniadanie ?</vt:lpstr>
      <vt:lpstr>ŚNIADANIE jest :</vt:lpstr>
      <vt:lpstr>ŚNIADANIE jest :</vt:lpstr>
      <vt:lpstr>ŚNIADANIE DOSTARCZA ENERGII </vt:lpstr>
      <vt:lpstr>Śniadanie powinno składać się z: </vt:lpstr>
      <vt:lpstr>Prezentacja programu PowerPoint</vt:lpstr>
      <vt:lpstr>Prezentacja programu PowerPoint</vt:lpstr>
      <vt:lpstr>Prezentacja programu PowerPoint</vt:lpstr>
      <vt:lpstr>II śniadanie a pory roku</vt:lpstr>
      <vt:lpstr>WIOSNA</vt:lpstr>
      <vt:lpstr>LATO</vt:lpstr>
      <vt:lpstr>JESIEŃ</vt:lpstr>
      <vt:lpstr>ZIMA 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ŚNIADANIA  W ŻYWIENIU DZIECI </dc:title>
  <dc:creator>Bernard</dc:creator>
  <cp:lastModifiedBy>Bernard</cp:lastModifiedBy>
  <cp:revision>25</cp:revision>
  <cp:lastPrinted>2022-02-07T14:53:17Z</cp:lastPrinted>
  <dcterms:created xsi:type="dcterms:W3CDTF">2022-02-07T11:34:38Z</dcterms:created>
  <dcterms:modified xsi:type="dcterms:W3CDTF">2022-02-10T21:19:55Z</dcterms:modified>
</cp:coreProperties>
</file>